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2" r:id="rId7"/>
    <p:sldId id="263" r:id="rId8"/>
  </p:sldIdLst>
  <p:sldSz cx="14630400" cy="8229600"/>
  <p:notesSz cx="8229600" cy="14630400"/>
  <p:embeddedFontLst>
    <p:embeddedFont>
      <p:font typeface="Arial Black" panose="020B0A04020102020204" pitchFamily="34" charset="0"/>
      <p:bold r:id="rId10"/>
    </p:embeddedFont>
    <p:embeddedFont>
      <p:font typeface="Barlow" panose="020B0604020202020204" charset="0"/>
      <p:regular r:id="rId11"/>
    </p:embeddedFont>
    <p:embeddedFont>
      <p:font typeface="Calibri" panose="020F0502020204030204" pitchFamily="34" charset="0"/>
      <p:regular r:id="rId12"/>
      <p:bold r:id="rId13"/>
      <p:italic r:id="rId14"/>
      <p:boldItalic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6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6" d="100"/>
          <a:sy n="56" d="100"/>
        </p:scale>
        <p:origin x="62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72DE81EA-DBFD-D049-8D03-1A39F1C7654E}" type="datetimeFigureOut">
              <a:rPr lang="en-US" smtClean="0"/>
              <a:t>7/26/2025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F43841C8-89D9-3A45-A957-3315F5030DF3}" type="slidenum">
              <a:rPr lang="en-US" smtClean="0"/>
              <a:t>‹#›</a:t>
            </a:fld>
            <a:endParaRPr lang="en-US"/>
          </a:p>
        </p:txBody>
      </p:sp>
    </p:spTree>
    <p:extLst>
      <p:ext uri="{BB962C8B-B14F-4D97-AF65-F5344CB8AC3E}">
        <p14:creationId xmlns:p14="http://schemas.microsoft.com/office/powerpoint/2010/main" val="4048257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8766810" y="1817369"/>
            <a:ext cx="6691193" cy="666235"/>
          </a:xfrm>
          <a:prstGeom prst="rect">
            <a:avLst/>
          </a:prstGeom>
          <a:noFill/>
          <a:ln/>
        </p:spPr>
        <p:txBody>
          <a:bodyPr wrap="squar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Amazon Sales Analysis Dashboard Project</a:t>
            </a:r>
            <a:endParaRPr lang="en-US" sz="4300" dirty="0"/>
          </a:p>
        </p:txBody>
      </p:sp>
      <p:sp>
        <p:nvSpPr>
          <p:cNvPr id="4" name="Text 1"/>
          <p:cNvSpPr/>
          <p:nvPr/>
        </p:nvSpPr>
        <p:spPr>
          <a:xfrm>
            <a:off x="8858250" y="3541038"/>
            <a:ext cx="5422464" cy="1371600"/>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This project analyses Amazon sales data from FY2021-23 using both Excel and Power BI, aiming to create interactive dashboards that offer profound insights into sales performance, customer behaviour, and profitability across various dimensions like region, city, year, category, and payment mode.</a:t>
            </a:r>
            <a:endParaRPr lang="en-US" sz="1900" dirty="0"/>
          </a:p>
        </p:txBody>
      </p:sp>
      <p:pic>
        <p:nvPicPr>
          <p:cNvPr id="6" name="Picture 5">
            <a:extLst>
              <a:ext uri="{FF2B5EF4-FFF2-40B4-BE49-F238E27FC236}">
                <a16:creationId xmlns:a16="http://schemas.microsoft.com/office/drawing/2014/main" id="{70261EA0-095C-4447-B1CE-C7035FA91BDA}"/>
              </a:ext>
            </a:extLst>
          </p:cNvPr>
          <p:cNvPicPr>
            <a:picLocks noChangeAspect="1"/>
          </p:cNvPicPr>
          <p:nvPr/>
        </p:nvPicPr>
        <p:blipFill>
          <a:blip r:embed="rId3"/>
          <a:stretch>
            <a:fillRect/>
          </a:stretch>
        </p:blipFill>
        <p:spPr>
          <a:xfrm>
            <a:off x="13738861" y="59055"/>
            <a:ext cx="891539" cy="789121"/>
          </a:xfrm>
          <a:prstGeom prst="rect">
            <a:avLst/>
          </a:prstGeom>
        </p:spPr>
      </p:pic>
      <p:sp>
        <p:nvSpPr>
          <p:cNvPr id="7" name="Rectangle 6">
            <a:extLst>
              <a:ext uri="{FF2B5EF4-FFF2-40B4-BE49-F238E27FC236}">
                <a16:creationId xmlns:a16="http://schemas.microsoft.com/office/drawing/2014/main" id="{7B3F037E-C76F-4071-8420-112BEB11CC41}"/>
              </a:ext>
            </a:extLst>
          </p:cNvPr>
          <p:cNvSpPr/>
          <p:nvPr/>
        </p:nvSpPr>
        <p:spPr>
          <a:xfrm>
            <a:off x="12790170" y="7760970"/>
            <a:ext cx="1737360" cy="375285"/>
          </a:xfrm>
          <a:prstGeom prst="rect">
            <a:avLst/>
          </a:prstGeom>
          <a:solidFill>
            <a:srgbClr val="070614"/>
          </a:solidFill>
          <a:ln>
            <a:solidFill>
              <a:srgbClr val="0706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BEBC65C-010D-4CE9-814A-75667946851C}"/>
              </a:ext>
            </a:extLst>
          </p:cNvPr>
          <p:cNvPicPr>
            <a:picLocks noChangeAspect="1"/>
          </p:cNvPicPr>
          <p:nvPr/>
        </p:nvPicPr>
        <p:blipFill>
          <a:blip r:embed="rId4"/>
          <a:stretch>
            <a:fillRect/>
          </a:stretch>
        </p:blipFill>
        <p:spPr>
          <a:xfrm>
            <a:off x="80010" y="152915"/>
            <a:ext cx="8515350" cy="3721856"/>
          </a:xfrm>
          <a:prstGeom prst="rect">
            <a:avLst/>
          </a:prstGeom>
        </p:spPr>
      </p:pic>
      <p:pic>
        <p:nvPicPr>
          <p:cNvPr id="13" name="Picture 12">
            <a:extLst>
              <a:ext uri="{FF2B5EF4-FFF2-40B4-BE49-F238E27FC236}">
                <a16:creationId xmlns:a16="http://schemas.microsoft.com/office/drawing/2014/main" id="{66EFB0F6-E980-413F-AD7E-945A62D1F115}"/>
              </a:ext>
            </a:extLst>
          </p:cNvPr>
          <p:cNvPicPr>
            <a:picLocks noChangeAspect="1"/>
          </p:cNvPicPr>
          <p:nvPr/>
        </p:nvPicPr>
        <p:blipFill>
          <a:blip r:embed="rId5"/>
          <a:stretch>
            <a:fillRect/>
          </a:stretch>
        </p:blipFill>
        <p:spPr>
          <a:xfrm>
            <a:off x="102871" y="4000500"/>
            <a:ext cx="8515350" cy="407618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998577"/>
            <a:ext cx="6798826"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Tools &amp; Technologies Used</a:t>
            </a:r>
            <a:endParaRPr lang="en-US" sz="4300" dirty="0"/>
          </a:p>
        </p:txBody>
      </p:sp>
      <p:pic>
        <p:nvPicPr>
          <p:cNvPr id="3" name="Image 0" descr="preencoded.png"/>
          <p:cNvPicPr>
            <a:picLocks noChangeAspect="1"/>
          </p:cNvPicPr>
          <p:nvPr/>
        </p:nvPicPr>
        <p:blipFill>
          <a:blip r:embed="rId3"/>
          <a:stretch>
            <a:fillRect/>
          </a:stretch>
        </p:blipFill>
        <p:spPr>
          <a:xfrm>
            <a:off x="864037" y="2178129"/>
            <a:ext cx="617220" cy="617220"/>
          </a:xfrm>
          <a:prstGeom prst="rect">
            <a:avLst/>
          </a:prstGeom>
        </p:spPr>
      </p:pic>
      <p:sp>
        <p:nvSpPr>
          <p:cNvPr id="4" name="Text 1"/>
          <p:cNvSpPr/>
          <p:nvPr/>
        </p:nvSpPr>
        <p:spPr>
          <a:xfrm>
            <a:off x="1789867" y="2324695"/>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Microsoft Excel</a:t>
            </a:r>
            <a:endParaRPr lang="en-US" sz="2150" dirty="0"/>
          </a:p>
        </p:txBody>
      </p:sp>
      <p:sp>
        <p:nvSpPr>
          <p:cNvPr id="5" name="Text 2"/>
          <p:cNvSpPr/>
          <p:nvPr/>
        </p:nvSpPr>
        <p:spPr>
          <a:xfrm>
            <a:off x="1789867" y="2815709"/>
            <a:ext cx="5371028" cy="158019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Utilised for dashboard creation with PivotTables, dynamic Charts, and Slicers. Essential for initial data cleaning and basic transformations using Excel Formulas.</a:t>
            </a:r>
            <a:endParaRPr lang="en-US" sz="1900" dirty="0"/>
          </a:p>
        </p:txBody>
      </p:sp>
      <p:pic>
        <p:nvPicPr>
          <p:cNvPr id="6" name="Image 1" descr="preencoded.png"/>
          <p:cNvPicPr>
            <a:picLocks noChangeAspect="1"/>
          </p:cNvPicPr>
          <p:nvPr/>
        </p:nvPicPr>
        <p:blipFill>
          <a:blip r:embed="rId4"/>
          <a:stretch>
            <a:fillRect/>
          </a:stretch>
        </p:blipFill>
        <p:spPr>
          <a:xfrm>
            <a:off x="7469505" y="2178129"/>
            <a:ext cx="617220" cy="617220"/>
          </a:xfrm>
          <a:prstGeom prst="rect">
            <a:avLst/>
          </a:prstGeom>
        </p:spPr>
      </p:pic>
      <p:sp>
        <p:nvSpPr>
          <p:cNvPr id="7" name="Text 3"/>
          <p:cNvSpPr/>
          <p:nvPr/>
        </p:nvSpPr>
        <p:spPr>
          <a:xfrm>
            <a:off x="8395335" y="2324695"/>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Power BI</a:t>
            </a:r>
            <a:endParaRPr lang="en-US" sz="2150" dirty="0"/>
          </a:p>
        </p:txBody>
      </p:sp>
      <p:sp>
        <p:nvSpPr>
          <p:cNvPr id="8" name="Text 4"/>
          <p:cNvSpPr/>
          <p:nvPr/>
        </p:nvSpPr>
        <p:spPr>
          <a:xfrm>
            <a:off x="8395335" y="2815709"/>
            <a:ext cx="5371028" cy="158019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Employed for building interactive and dynamic data visualisations. Advanced DAX measures were crucial for calculating Profit, Sales, and in-depth Category performance metrics.</a:t>
            </a:r>
            <a:endParaRPr lang="en-US" sz="1900" dirty="0"/>
          </a:p>
        </p:txBody>
      </p:sp>
      <p:pic>
        <p:nvPicPr>
          <p:cNvPr id="9" name="Image 2" descr="preencoded.png"/>
          <p:cNvPicPr>
            <a:picLocks noChangeAspect="1"/>
          </p:cNvPicPr>
          <p:nvPr/>
        </p:nvPicPr>
        <p:blipFill>
          <a:blip r:embed="rId5"/>
          <a:stretch>
            <a:fillRect/>
          </a:stretch>
        </p:blipFill>
        <p:spPr>
          <a:xfrm>
            <a:off x="864037" y="5013127"/>
            <a:ext cx="617220" cy="617220"/>
          </a:xfrm>
          <a:prstGeom prst="rect">
            <a:avLst/>
          </a:prstGeom>
        </p:spPr>
      </p:pic>
      <p:sp>
        <p:nvSpPr>
          <p:cNvPr id="10" name="Text 5"/>
          <p:cNvSpPr/>
          <p:nvPr/>
        </p:nvSpPr>
        <p:spPr>
          <a:xfrm>
            <a:off x="1789867" y="5159693"/>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Power Query</a:t>
            </a:r>
            <a:endParaRPr lang="en-US" sz="2150" dirty="0"/>
          </a:p>
        </p:txBody>
      </p:sp>
      <p:sp>
        <p:nvSpPr>
          <p:cNvPr id="11" name="Text 6"/>
          <p:cNvSpPr/>
          <p:nvPr/>
        </p:nvSpPr>
        <p:spPr>
          <a:xfrm>
            <a:off x="1789867" y="5650706"/>
            <a:ext cx="5371028" cy="118514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Instrumental for robust data transformation and sophisticated data modelling, ensuring data integrity and readiness for analysis in both tools.</a:t>
            </a:r>
            <a:endParaRPr lang="en-US" sz="1900" dirty="0"/>
          </a:p>
        </p:txBody>
      </p:sp>
      <p:pic>
        <p:nvPicPr>
          <p:cNvPr id="12" name="Image 3" descr="preencoded.png"/>
          <p:cNvPicPr>
            <a:picLocks noChangeAspect="1"/>
          </p:cNvPicPr>
          <p:nvPr/>
        </p:nvPicPr>
        <p:blipFill>
          <a:blip r:embed="rId6"/>
          <a:stretch>
            <a:fillRect/>
          </a:stretch>
        </p:blipFill>
        <p:spPr>
          <a:xfrm>
            <a:off x="7469505" y="5013127"/>
            <a:ext cx="617220" cy="617220"/>
          </a:xfrm>
          <a:prstGeom prst="rect">
            <a:avLst/>
          </a:prstGeom>
        </p:spPr>
      </p:pic>
      <p:sp>
        <p:nvSpPr>
          <p:cNvPr id="13" name="Text 7"/>
          <p:cNvSpPr/>
          <p:nvPr/>
        </p:nvSpPr>
        <p:spPr>
          <a:xfrm>
            <a:off x="8395335" y="5159693"/>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Design &amp; Branding</a:t>
            </a:r>
            <a:endParaRPr lang="en-US" sz="2150" dirty="0"/>
          </a:p>
        </p:txBody>
      </p:sp>
      <p:sp>
        <p:nvSpPr>
          <p:cNvPr id="14" name="Text 8"/>
          <p:cNvSpPr/>
          <p:nvPr/>
        </p:nvSpPr>
        <p:spPr>
          <a:xfrm>
            <a:off x="8395335" y="5650706"/>
            <a:ext cx="5371028" cy="158019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Canva and Excel's art features were used for design customisation and visual branding, ensuring a professional and intuitive user interface across both dashboards.</a:t>
            </a:r>
            <a:endParaRPr lang="en-US" sz="1900" dirty="0"/>
          </a:p>
        </p:txBody>
      </p:sp>
      <p:sp>
        <p:nvSpPr>
          <p:cNvPr id="15" name="Rectangle 14">
            <a:extLst>
              <a:ext uri="{FF2B5EF4-FFF2-40B4-BE49-F238E27FC236}">
                <a16:creationId xmlns:a16="http://schemas.microsoft.com/office/drawing/2014/main" id="{A50FCA7D-D11C-47E3-833F-A3B1B08C0959}"/>
              </a:ext>
            </a:extLst>
          </p:cNvPr>
          <p:cNvSpPr/>
          <p:nvPr/>
        </p:nvSpPr>
        <p:spPr>
          <a:xfrm>
            <a:off x="12790170" y="7783830"/>
            <a:ext cx="1737360" cy="375285"/>
          </a:xfrm>
          <a:prstGeom prst="rect">
            <a:avLst/>
          </a:prstGeom>
          <a:solidFill>
            <a:srgbClr val="070614"/>
          </a:solidFill>
          <a:ln>
            <a:solidFill>
              <a:srgbClr val="0706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4D3F62CB-0960-4481-B756-9DF4C76BAC11}"/>
              </a:ext>
            </a:extLst>
          </p:cNvPr>
          <p:cNvPicPr>
            <a:picLocks noChangeAspect="1"/>
          </p:cNvPicPr>
          <p:nvPr/>
        </p:nvPicPr>
        <p:blipFill>
          <a:blip r:embed="rId7"/>
          <a:stretch>
            <a:fillRect/>
          </a:stretch>
        </p:blipFill>
        <p:spPr>
          <a:xfrm>
            <a:off x="13738861" y="59055"/>
            <a:ext cx="891539" cy="7891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51924" y="316468"/>
            <a:ext cx="13175456" cy="664726"/>
          </a:xfrm>
          <a:prstGeom prst="rect">
            <a:avLst/>
          </a:prstGeom>
          <a:noFill/>
          <a:ln/>
        </p:spPr>
        <p:txBody>
          <a:bodyPr wrap="none" lIns="0" tIns="0" rIns="0" bIns="0" rtlCol="0" anchor="t"/>
          <a:lstStyle/>
          <a:p>
            <a:pPr marL="0" indent="0" algn="ctr">
              <a:lnSpc>
                <a:spcPts val="5200"/>
              </a:lnSpc>
              <a:buNone/>
            </a:pPr>
            <a:r>
              <a:rPr lang="en-US" sz="4150" b="1" dirty="0">
                <a:solidFill>
                  <a:srgbClr val="F0FCFF"/>
                </a:solidFill>
                <a:latin typeface="Spline Sans Bold" pitchFamily="34" charset="0"/>
                <a:ea typeface="Spline Sans Bold" pitchFamily="34" charset="-122"/>
                <a:cs typeface="Spline Sans Bold" pitchFamily="34" charset="-120"/>
              </a:rPr>
              <a:t>Excel Dashboard Overview</a:t>
            </a:r>
            <a:endParaRPr lang="en-US" sz="4150" dirty="0"/>
          </a:p>
        </p:txBody>
      </p:sp>
      <p:sp>
        <p:nvSpPr>
          <p:cNvPr id="3" name="Text 1"/>
          <p:cNvSpPr/>
          <p:nvPr/>
        </p:nvSpPr>
        <p:spPr>
          <a:xfrm>
            <a:off x="151925" y="1196578"/>
            <a:ext cx="5380195" cy="1467684"/>
          </a:xfrm>
          <a:prstGeom prst="rect">
            <a:avLst/>
          </a:prstGeom>
          <a:noFill/>
          <a:ln/>
        </p:spPr>
        <p:txBody>
          <a:bodyPr wrap="square" lIns="0" tIns="0" rIns="0" bIns="0" rtlCol="0" anchor="t"/>
          <a:lstStyle/>
          <a:p>
            <a:pPr marL="342900" indent="-342900" algn="l">
              <a:lnSpc>
                <a:spcPts val="3000"/>
              </a:lnSpc>
              <a:buFont typeface="Arial" panose="020B0604020202020204" pitchFamily="34" charset="0"/>
              <a:buChar char="•"/>
            </a:pPr>
            <a:r>
              <a:rPr lang="en-US" sz="1850" dirty="0">
                <a:solidFill>
                  <a:srgbClr val="E0E4E6"/>
                </a:solidFill>
                <a:latin typeface="Barlow" pitchFamily="34" charset="0"/>
                <a:ea typeface="Barlow" pitchFamily="34" charset="-122"/>
                <a:cs typeface="Barlow" pitchFamily="34" charset="-120"/>
              </a:rPr>
              <a:t>The Excel dashboard boasts a </a:t>
            </a:r>
            <a:r>
              <a:rPr lang="en-US" sz="1850" b="1" dirty="0">
                <a:solidFill>
                  <a:srgbClr val="E0E4E6"/>
                </a:solidFill>
                <a:latin typeface="Barlow" pitchFamily="34" charset="0"/>
                <a:ea typeface="Barlow" pitchFamily="34" charset="-122"/>
                <a:cs typeface="Barlow" pitchFamily="34" charset="-120"/>
              </a:rPr>
              <a:t>clean and user-friendly layout</a:t>
            </a:r>
            <a:r>
              <a:rPr lang="en-US" sz="1850" dirty="0">
                <a:solidFill>
                  <a:srgbClr val="E0E4E6"/>
                </a:solidFill>
                <a:latin typeface="Barlow" pitchFamily="34" charset="0"/>
                <a:ea typeface="Barlow" pitchFamily="34" charset="-122"/>
                <a:cs typeface="Barlow" pitchFamily="34" charset="-120"/>
              </a:rPr>
              <a:t>, designed for intuitive navigation.</a:t>
            </a:r>
            <a:endParaRPr lang="en-US" sz="1850" dirty="0"/>
          </a:p>
        </p:txBody>
      </p:sp>
      <p:sp>
        <p:nvSpPr>
          <p:cNvPr id="4" name="Text 2"/>
          <p:cNvSpPr/>
          <p:nvPr/>
        </p:nvSpPr>
        <p:spPr>
          <a:xfrm>
            <a:off x="151925" y="2251710"/>
            <a:ext cx="5380195" cy="1776651"/>
          </a:xfrm>
          <a:prstGeom prst="rect">
            <a:avLst/>
          </a:prstGeom>
          <a:noFill/>
          <a:ln/>
        </p:spPr>
        <p:txBody>
          <a:bodyPr wrap="square" lIns="0" tIns="0" rIns="0" bIns="0" rtlCol="0" anchor="t"/>
          <a:lstStyle/>
          <a:p>
            <a:pPr marL="342900" indent="-342900" algn="l">
              <a:lnSpc>
                <a:spcPts val="3000"/>
              </a:lnSpc>
              <a:buFont typeface="Arial" panose="020B0604020202020204" pitchFamily="34" charset="0"/>
              <a:buChar char="•"/>
            </a:pPr>
            <a:r>
              <a:rPr lang="en-US" sz="1850" dirty="0">
                <a:solidFill>
                  <a:srgbClr val="E0E4E6"/>
                </a:solidFill>
                <a:latin typeface="Barlow" pitchFamily="34" charset="0"/>
                <a:ea typeface="Barlow" pitchFamily="34" charset="-122"/>
                <a:cs typeface="Barlow" pitchFamily="34" charset="-120"/>
              </a:rPr>
              <a:t>It integrates interactive </a:t>
            </a:r>
            <a:r>
              <a:rPr lang="en-US" sz="1850" b="1" dirty="0">
                <a:solidFill>
                  <a:srgbClr val="E0E4E6"/>
                </a:solidFill>
                <a:latin typeface="Barlow" pitchFamily="34" charset="0"/>
                <a:ea typeface="Barlow" pitchFamily="34" charset="-122"/>
                <a:cs typeface="Barlow" pitchFamily="34" charset="-120"/>
              </a:rPr>
              <a:t>slicers</a:t>
            </a:r>
            <a:r>
              <a:rPr lang="en-US" sz="1850" dirty="0">
                <a:solidFill>
                  <a:srgbClr val="E0E4E6"/>
                </a:solidFill>
                <a:latin typeface="Barlow" pitchFamily="34" charset="0"/>
                <a:ea typeface="Barlow" pitchFamily="34" charset="-122"/>
                <a:cs typeface="Barlow" pitchFamily="34" charset="-120"/>
              </a:rPr>
              <a:t> allowing users to dynamically filter data by Region, City, Year, and Product Category, enabling flexible analysis.</a:t>
            </a:r>
            <a:endParaRPr lang="en-US" sz="1850" dirty="0"/>
          </a:p>
        </p:txBody>
      </p:sp>
      <p:sp>
        <p:nvSpPr>
          <p:cNvPr id="5" name="Text 3"/>
          <p:cNvSpPr/>
          <p:nvPr/>
        </p:nvSpPr>
        <p:spPr>
          <a:xfrm>
            <a:off x="151925" y="3719395"/>
            <a:ext cx="5380196" cy="1673066"/>
          </a:xfrm>
          <a:prstGeom prst="rect">
            <a:avLst/>
          </a:prstGeom>
          <a:noFill/>
          <a:ln/>
        </p:spPr>
        <p:txBody>
          <a:bodyPr wrap="square" lIns="0" tIns="0" rIns="0" bIns="0" rtlCol="0" anchor="t"/>
          <a:lstStyle/>
          <a:p>
            <a:pPr marL="342900" indent="-342900" algn="l">
              <a:lnSpc>
                <a:spcPts val="3000"/>
              </a:lnSpc>
              <a:buFont typeface="Arial" panose="020B0604020202020204" pitchFamily="34" charset="0"/>
              <a:buChar char="•"/>
            </a:pPr>
            <a:r>
              <a:rPr lang="en-US" sz="1850" dirty="0">
                <a:solidFill>
                  <a:srgbClr val="E0E4E6"/>
                </a:solidFill>
                <a:latin typeface="Barlow" pitchFamily="34" charset="0"/>
                <a:ea typeface="Barlow" pitchFamily="34" charset="-122"/>
                <a:cs typeface="Barlow" pitchFamily="34" charset="-120"/>
              </a:rPr>
              <a:t>Visuals include </a:t>
            </a:r>
            <a:r>
              <a:rPr lang="en-US" sz="1850" b="1" dirty="0">
                <a:solidFill>
                  <a:srgbClr val="E0E4E6"/>
                </a:solidFill>
                <a:latin typeface="Barlow" pitchFamily="34" charset="0"/>
                <a:ea typeface="Barlow" pitchFamily="34" charset="-122"/>
                <a:cs typeface="Barlow" pitchFamily="34" charset="-120"/>
              </a:rPr>
              <a:t>pie charts for comprehensive category sales breakdown</a:t>
            </a:r>
            <a:r>
              <a:rPr lang="en-US" sz="1850" dirty="0">
                <a:solidFill>
                  <a:srgbClr val="E0E4E6"/>
                </a:solidFill>
                <a:latin typeface="Barlow" pitchFamily="34" charset="0"/>
                <a:ea typeface="Barlow" pitchFamily="34" charset="-122"/>
                <a:cs typeface="Barlow" pitchFamily="34" charset="-120"/>
              </a:rPr>
              <a:t> and </a:t>
            </a:r>
            <a:r>
              <a:rPr lang="en-US" sz="1850" b="1" dirty="0">
                <a:solidFill>
                  <a:srgbClr val="E0E4E6"/>
                </a:solidFill>
                <a:latin typeface="Barlow" pitchFamily="34" charset="0"/>
                <a:ea typeface="Barlow" pitchFamily="34" charset="-122"/>
                <a:cs typeface="Barlow" pitchFamily="34" charset="-120"/>
              </a:rPr>
              <a:t>bar charts for detailed profit analysis by cities</a:t>
            </a:r>
            <a:r>
              <a:rPr lang="en-US" sz="1850" dirty="0">
                <a:solidFill>
                  <a:srgbClr val="E0E4E6"/>
                </a:solidFill>
                <a:latin typeface="Barlow" pitchFamily="34" charset="0"/>
                <a:ea typeface="Barlow" pitchFamily="34" charset="-122"/>
                <a:cs typeface="Barlow" pitchFamily="34" charset="-120"/>
              </a:rPr>
              <a:t>, offering clear comparative insights.</a:t>
            </a:r>
            <a:endParaRPr lang="en-US" sz="1850" dirty="0"/>
          </a:p>
        </p:txBody>
      </p:sp>
      <p:sp>
        <p:nvSpPr>
          <p:cNvPr id="6" name="Text 4"/>
          <p:cNvSpPr/>
          <p:nvPr/>
        </p:nvSpPr>
        <p:spPr>
          <a:xfrm>
            <a:off x="151924" y="5496046"/>
            <a:ext cx="5380197" cy="877608"/>
          </a:xfrm>
          <a:prstGeom prst="rect">
            <a:avLst/>
          </a:prstGeom>
          <a:noFill/>
          <a:ln/>
        </p:spPr>
        <p:txBody>
          <a:bodyPr wrap="square" lIns="0" tIns="0" rIns="0" bIns="0" rtlCol="0" anchor="t"/>
          <a:lstStyle/>
          <a:p>
            <a:pPr marL="342900" indent="-342900" algn="l">
              <a:lnSpc>
                <a:spcPts val="3000"/>
              </a:lnSpc>
              <a:buFont typeface="Arial" panose="020B0604020202020204" pitchFamily="34" charset="0"/>
              <a:buChar char="•"/>
            </a:pPr>
            <a:r>
              <a:rPr lang="en-US" sz="1850" dirty="0">
                <a:solidFill>
                  <a:srgbClr val="E0E4E6"/>
                </a:solidFill>
                <a:latin typeface="Barlow" pitchFamily="34" charset="0"/>
                <a:ea typeface="Barlow" pitchFamily="34" charset="-122"/>
                <a:cs typeface="Barlow" pitchFamily="34" charset="-120"/>
              </a:rPr>
              <a:t>A dedicated </a:t>
            </a:r>
            <a:r>
              <a:rPr lang="en-US" sz="1850" b="1" dirty="0">
                <a:solidFill>
                  <a:srgbClr val="E0E4E6"/>
                </a:solidFill>
                <a:latin typeface="Barlow" pitchFamily="34" charset="0"/>
                <a:ea typeface="Barlow" pitchFamily="34" charset="-122"/>
                <a:cs typeface="Barlow" pitchFamily="34" charset="-120"/>
              </a:rPr>
              <a:t>line chart tracks Year-over-Year sales trends</a:t>
            </a:r>
            <a:r>
              <a:rPr lang="en-US" sz="1850" dirty="0">
                <a:solidFill>
                  <a:srgbClr val="E0E4E6"/>
                </a:solidFill>
                <a:latin typeface="Barlow" pitchFamily="34" charset="0"/>
                <a:ea typeface="Barlow" pitchFamily="34" charset="-122"/>
                <a:cs typeface="Barlow" pitchFamily="34" charset="-120"/>
              </a:rPr>
              <a:t>, providing insights into performance trajectories.</a:t>
            </a:r>
            <a:endParaRPr lang="en-US" sz="1850" dirty="0"/>
          </a:p>
        </p:txBody>
      </p:sp>
      <p:sp>
        <p:nvSpPr>
          <p:cNvPr id="7" name="Text 5"/>
          <p:cNvSpPr/>
          <p:nvPr/>
        </p:nvSpPr>
        <p:spPr>
          <a:xfrm>
            <a:off x="151925" y="6860144"/>
            <a:ext cx="5380196" cy="494703"/>
          </a:xfrm>
          <a:prstGeom prst="rect">
            <a:avLst/>
          </a:prstGeom>
          <a:noFill/>
          <a:ln/>
        </p:spPr>
        <p:txBody>
          <a:bodyPr wrap="square" lIns="0" tIns="0" rIns="0" bIns="0" rtlCol="0" anchor="t"/>
          <a:lstStyle/>
          <a:p>
            <a:pPr marL="342900" indent="-342900" algn="l">
              <a:lnSpc>
                <a:spcPts val="3000"/>
              </a:lnSpc>
              <a:buFont typeface="Arial" panose="020B0604020202020204" pitchFamily="34" charset="0"/>
              <a:buChar char="•"/>
            </a:pPr>
            <a:r>
              <a:rPr lang="en-US" sz="1850" dirty="0">
                <a:solidFill>
                  <a:srgbClr val="E0E4E6"/>
                </a:solidFill>
                <a:latin typeface="Barlow" pitchFamily="34" charset="0"/>
                <a:ea typeface="Barlow" pitchFamily="34" charset="-122"/>
                <a:cs typeface="Barlow" pitchFamily="34" charset="-120"/>
              </a:rPr>
              <a:t>Key Performance Indicator (</a:t>
            </a:r>
            <a:r>
              <a:rPr lang="en-US" sz="1850" b="1" dirty="0">
                <a:solidFill>
                  <a:srgbClr val="E0E4E6"/>
                </a:solidFill>
                <a:latin typeface="Barlow" pitchFamily="34" charset="0"/>
                <a:ea typeface="Barlow" pitchFamily="34" charset="-122"/>
                <a:cs typeface="Barlow" pitchFamily="34" charset="-120"/>
              </a:rPr>
              <a:t>KPI</a:t>
            </a:r>
            <a:r>
              <a:rPr lang="en-US" sz="1850" dirty="0">
                <a:solidFill>
                  <a:srgbClr val="E0E4E6"/>
                </a:solidFill>
                <a:latin typeface="Barlow" pitchFamily="34" charset="0"/>
                <a:ea typeface="Barlow" pitchFamily="34" charset="-122"/>
                <a:cs typeface="Barlow" pitchFamily="34" charset="-120"/>
              </a:rPr>
              <a:t>) cards are strategically placed for quick, at-a-glance performance metrics.</a:t>
            </a:r>
            <a:endParaRPr lang="en-US" sz="1850" dirty="0"/>
          </a:p>
        </p:txBody>
      </p:sp>
      <p:sp>
        <p:nvSpPr>
          <p:cNvPr id="9" name="Rectangle 8">
            <a:extLst>
              <a:ext uri="{FF2B5EF4-FFF2-40B4-BE49-F238E27FC236}">
                <a16:creationId xmlns:a16="http://schemas.microsoft.com/office/drawing/2014/main" id="{C4628BD0-3DD1-47AD-98CE-7005CD0E8CB8}"/>
              </a:ext>
            </a:extLst>
          </p:cNvPr>
          <p:cNvSpPr/>
          <p:nvPr/>
        </p:nvSpPr>
        <p:spPr>
          <a:xfrm>
            <a:off x="12790170" y="7760970"/>
            <a:ext cx="1737360" cy="375285"/>
          </a:xfrm>
          <a:prstGeom prst="rect">
            <a:avLst/>
          </a:prstGeom>
          <a:solidFill>
            <a:srgbClr val="070614"/>
          </a:solidFill>
          <a:ln>
            <a:solidFill>
              <a:srgbClr val="0706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E15C7BF-03CB-48CB-95B4-8F0F6FF83D1B}"/>
              </a:ext>
            </a:extLst>
          </p:cNvPr>
          <p:cNvPicPr>
            <a:picLocks noChangeAspect="1"/>
          </p:cNvPicPr>
          <p:nvPr/>
        </p:nvPicPr>
        <p:blipFill>
          <a:blip r:embed="rId3"/>
          <a:stretch>
            <a:fillRect/>
          </a:stretch>
        </p:blipFill>
        <p:spPr>
          <a:xfrm>
            <a:off x="13738861" y="59055"/>
            <a:ext cx="891539" cy="789121"/>
          </a:xfrm>
          <a:prstGeom prst="rect">
            <a:avLst/>
          </a:prstGeom>
        </p:spPr>
      </p:pic>
      <p:pic>
        <p:nvPicPr>
          <p:cNvPr id="12" name="Picture 11">
            <a:extLst>
              <a:ext uri="{FF2B5EF4-FFF2-40B4-BE49-F238E27FC236}">
                <a16:creationId xmlns:a16="http://schemas.microsoft.com/office/drawing/2014/main" id="{1816C125-6572-47A9-BABD-6132C70401A8}"/>
              </a:ext>
            </a:extLst>
          </p:cNvPr>
          <p:cNvPicPr>
            <a:picLocks noChangeAspect="1"/>
          </p:cNvPicPr>
          <p:nvPr/>
        </p:nvPicPr>
        <p:blipFill>
          <a:blip r:embed="rId4"/>
          <a:stretch>
            <a:fillRect/>
          </a:stretch>
        </p:blipFill>
        <p:spPr>
          <a:xfrm>
            <a:off x="5669280" y="1247374"/>
            <a:ext cx="8881110" cy="666575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864037" y="274320"/>
            <a:ext cx="6537127" cy="3208139"/>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Excel  Pivot Tables Previews</a:t>
            </a:r>
            <a:endParaRPr lang="en-US" sz="4300" dirty="0"/>
          </a:p>
        </p:txBody>
      </p:sp>
      <p:pic>
        <p:nvPicPr>
          <p:cNvPr id="7" name="Picture 6">
            <a:extLst>
              <a:ext uri="{FF2B5EF4-FFF2-40B4-BE49-F238E27FC236}">
                <a16:creationId xmlns:a16="http://schemas.microsoft.com/office/drawing/2014/main" id="{B0582DD1-9B13-48AF-A0A2-D7450EC8AC88}"/>
              </a:ext>
            </a:extLst>
          </p:cNvPr>
          <p:cNvPicPr>
            <a:picLocks noChangeAspect="1"/>
          </p:cNvPicPr>
          <p:nvPr/>
        </p:nvPicPr>
        <p:blipFill>
          <a:blip r:embed="rId3"/>
          <a:stretch>
            <a:fillRect/>
          </a:stretch>
        </p:blipFill>
        <p:spPr>
          <a:xfrm>
            <a:off x="3145741" y="1198835"/>
            <a:ext cx="3095039" cy="2915965"/>
          </a:xfrm>
          <a:prstGeom prst="rect">
            <a:avLst/>
          </a:prstGeom>
        </p:spPr>
      </p:pic>
      <p:pic>
        <p:nvPicPr>
          <p:cNvPr id="8" name="Picture 7">
            <a:extLst>
              <a:ext uri="{FF2B5EF4-FFF2-40B4-BE49-F238E27FC236}">
                <a16:creationId xmlns:a16="http://schemas.microsoft.com/office/drawing/2014/main" id="{13F60E4E-F714-43BF-9457-0F5B25BE0414}"/>
              </a:ext>
            </a:extLst>
          </p:cNvPr>
          <p:cNvPicPr>
            <a:picLocks noChangeAspect="1"/>
          </p:cNvPicPr>
          <p:nvPr/>
        </p:nvPicPr>
        <p:blipFill>
          <a:blip r:embed="rId4"/>
          <a:stretch>
            <a:fillRect/>
          </a:stretch>
        </p:blipFill>
        <p:spPr>
          <a:xfrm>
            <a:off x="305401" y="1198835"/>
            <a:ext cx="2625735" cy="2915965"/>
          </a:xfrm>
          <a:prstGeom prst="rect">
            <a:avLst/>
          </a:prstGeom>
        </p:spPr>
      </p:pic>
      <p:pic>
        <p:nvPicPr>
          <p:cNvPr id="10" name="Picture 9">
            <a:extLst>
              <a:ext uri="{FF2B5EF4-FFF2-40B4-BE49-F238E27FC236}">
                <a16:creationId xmlns:a16="http://schemas.microsoft.com/office/drawing/2014/main" id="{123487CC-469F-47E1-AAF0-2682B146A9DA}"/>
              </a:ext>
            </a:extLst>
          </p:cNvPr>
          <p:cNvPicPr>
            <a:picLocks noChangeAspect="1"/>
          </p:cNvPicPr>
          <p:nvPr/>
        </p:nvPicPr>
        <p:blipFill>
          <a:blip r:embed="rId5"/>
          <a:stretch>
            <a:fillRect/>
          </a:stretch>
        </p:blipFill>
        <p:spPr>
          <a:xfrm>
            <a:off x="3168600" y="4418238"/>
            <a:ext cx="3095039" cy="2915964"/>
          </a:xfrm>
          <a:prstGeom prst="rect">
            <a:avLst/>
          </a:prstGeom>
        </p:spPr>
      </p:pic>
      <p:pic>
        <p:nvPicPr>
          <p:cNvPr id="11" name="Picture 10">
            <a:extLst>
              <a:ext uri="{FF2B5EF4-FFF2-40B4-BE49-F238E27FC236}">
                <a16:creationId xmlns:a16="http://schemas.microsoft.com/office/drawing/2014/main" id="{263833F8-2344-45B1-BFB8-B679CE193F1C}"/>
              </a:ext>
            </a:extLst>
          </p:cNvPr>
          <p:cNvPicPr>
            <a:picLocks noChangeAspect="1"/>
          </p:cNvPicPr>
          <p:nvPr/>
        </p:nvPicPr>
        <p:blipFill>
          <a:blip r:embed="rId6"/>
          <a:stretch>
            <a:fillRect/>
          </a:stretch>
        </p:blipFill>
        <p:spPr>
          <a:xfrm>
            <a:off x="305402" y="4418238"/>
            <a:ext cx="2625734" cy="2915964"/>
          </a:xfrm>
          <a:prstGeom prst="rect">
            <a:avLst/>
          </a:prstGeom>
        </p:spPr>
      </p:pic>
      <p:pic>
        <p:nvPicPr>
          <p:cNvPr id="12" name="Picture 11">
            <a:extLst>
              <a:ext uri="{FF2B5EF4-FFF2-40B4-BE49-F238E27FC236}">
                <a16:creationId xmlns:a16="http://schemas.microsoft.com/office/drawing/2014/main" id="{61BE36CD-803C-4E7F-95D0-5DD742BBFE6B}"/>
              </a:ext>
            </a:extLst>
          </p:cNvPr>
          <p:cNvPicPr>
            <a:picLocks noChangeAspect="1"/>
          </p:cNvPicPr>
          <p:nvPr/>
        </p:nvPicPr>
        <p:blipFill>
          <a:blip r:embed="rId7"/>
          <a:stretch>
            <a:fillRect/>
          </a:stretch>
        </p:blipFill>
        <p:spPr>
          <a:xfrm>
            <a:off x="9978390" y="1198835"/>
            <a:ext cx="4069079" cy="6135368"/>
          </a:xfrm>
          <a:prstGeom prst="rect">
            <a:avLst/>
          </a:prstGeom>
        </p:spPr>
      </p:pic>
      <p:sp>
        <p:nvSpPr>
          <p:cNvPr id="13" name="Rectangle 12">
            <a:extLst>
              <a:ext uri="{FF2B5EF4-FFF2-40B4-BE49-F238E27FC236}">
                <a16:creationId xmlns:a16="http://schemas.microsoft.com/office/drawing/2014/main" id="{B12D362D-445C-4B60-9A01-2C12EFB9F22D}"/>
              </a:ext>
            </a:extLst>
          </p:cNvPr>
          <p:cNvSpPr/>
          <p:nvPr/>
        </p:nvSpPr>
        <p:spPr>
          <a:xfrm>
            <a:off x="12790170" y="7783830"/>
            <a:ext cx="1737360" cy="375285"/>
          </a:xfrm>
          <a:prstGeom prst="rect">
            <a:avLst/>
          </a:prstGeom>
          <a:solidFill>
            <a:srgbClr val="070614"/>
          </a:solidFill>
          <a:ln>
            <a:solidFill>
              <a:srgbClr val="0706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188C296-E8E1-438F-9EB9-13C81BB76916}"/>
              </a:ext>
            </a:extLst>
          </p:cNvPr>
          <p:cNvPicPr>
            <a:picLocks noChangeAspect="1"/>
          </p:cNvPicPr>
          <p:nvPr/>
        </p:nvPicPr>
        <p:blipFill>
          <a:blip r:embed="rId8"/>
          <a:stretch>
            <a:fillRect/>
          </a:stretch>
        </p:blipFill>
        <p:spPr>
          <a:xfrm>
            <a:off x="13738861" y="59055"/>
            <a:ext cx="891539" cy="789121"/>
          </a:xfrm>
          <a:prstGeom prst="rect">
            <a:avLst/>
          </a:prstGeom>
        </p:spPr>
      </p:pic>
      <p:pic>
        <p:nvPicPr>
          <p:cNvPr id="15" name="Picture 14">
            <a:extLst>
              <a:ext uri="{FF2B5EF4-FFF2-40B4-BE49-F238E27FC236}">
                <a16:creationId xmlns:a16="http://schemas.microsoft.com/office/drawing/2014/main" id="{26E93322-E0A8-4DA9-93A8-A0D7CA263FAA}"/>
              </a:ext>
            </a:extLst>
          </p:cNvPr>
          <p:cNvPicPr>
            <a:picLocks noChangeAspect="1"/>
          </p:cNvPicPr>
          <p:nvPr/>
        </p:nvPicPr>
        <p:blipFill>
          <a:blip r:embed="rId9"/>
          <a:stretch>
            <a:fillRect/>
          </a:stretch>
        </p:blipFill>
        <p:spPr>
          <a:xfrm>
            <a:off x="6495132" y="1198834"/>
            <a:ext cx="3280084" cy="61353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20698" y="274321"/>
            <a:ext cx="7407116" cy="1398746"/>
          </a:xfrm>
          <a:prstGeom prst="rect">
            <a:avLst/>
          </a:prstGeom>
          <a:noFill/>
          <a:ln/>
        </p:spPr>
        <p:txBody>
          <a:bodyPr wrap="none" lIns="0" tIns="0" rIns="0" bIns="0" rtlCol="0" anchor="t"/>
          <a:lstStyle/>
          <a:p>
            <a:pPr marL="0" indent="0" algn="l">
              <a:lnSpc>
                <a:spcPts val="5100"/>
              </a:lnSpc>
              <a:buNone/>
            </a:pPr>
            <a:r>
              <a:rPr lang="en-US" sz="4100" b="1" dirty="0">
                <a:solidFill>
                  <a:srgbClr val="F0FCFF"/>
                </a:solidFill>
                <a:latin typeface="Spline Sans Bold" pitchFamily="34" charset="0"/>
                <a:ea typeface="Spline Sans Bold" pitchFamily="34" charset="-122"/>
                <a:cs typeface="Spline Sans Bold" pitchFamily="34" charset="-120"/>
              </a:rPr>
              <a:t>Power BI Dashboard Overview</a:t>
            </a:r>
            <a:endParaRPr lang="en-US" sz="4100" dirty="0"/>
          </a:p>
        </p:txBody>
      </p:sp>
      <p:sp>
        <p:nvSpPr>
          <p:cNvPr id="4" name="Text 1"/>
          <p:cNvSpPr/>
          <p:nvPr/>
        </p:nvSpPr>
        <p:spPr>
          <a:xfrm>
            <a:off x="285750" y="1257300"/>
            <a:ext cx="5509260" cy="2104311"/>
          </a:xfrm>
          <a:prstGeom prst="rect">
            <a:avLst/>
          </a:prstGeom>
          <a:noFill/>
          <a:ln/>
        </p:spPr>
        <p:txBody>
          <a:bodyPr wrap="square" lIns="0" tIns="0" rIns="0" bIns="0" rtlCol="0" anchor="t"/>
          <a:lstStyle/>
          <a:p>
            <a:pPr marL="285750" indent="-285750" algn="l">
              <a:lnSpc>
                <a:spcPts val="2950"/>
              </a:lnSpc>
              <a:buFont typeface="Arial" panose="020B0604020202020204" pitchFamily="34" charset="0"/>
              <a:buChar char="•"/>
            </a:pPr>
            <a:r>
              <a:rPr lang="en-US" sz="1800" dirty="0">
                <a:solidFill>
                  <a:srgbClr val="E0E4E6"/>
                </a:solidFill>
                <a:latin typeface="Barlow" pitchFamily="34" charset="0"/>
                <a:ea typeface="Barlow" pitchFamily="34" charset="-122"/>
                <a:cs typeface="Barlow" pitchFamily="34" charset="-120"/>
              </a:rPr>
              <a:t>The Power BI dashboard features a </a:t>
            </a:r>
            <a:r>
              <a:rPr lang="en-US" sz="1800" b="1" dirty="0">
                <a:solidFill>
                  <a:srgbClr val="E0E4E6"/>
                </a:solidFill>
                <a:latin typeface="Barlow" pitchFamily="34" charset="0"/>
                <a:ea typeface="Barlow" pitchFamily="34" charset="-122"/>
                <a:cs typeface="Barlow" pitchFamily="34" charset="-120"/>
              </a:rPr>
              <a:t>modern, dynamic user interface</a:t>
            </a:r>
            <a:r>
              <a:rPr lang="en-US" sz="1800" dirty="0">
                <a:solidFill>
                  <a:srgbClr val="E0E4E6"/>
                </a:solidFill>
                <a:latin typeface="Barlow" pitchFamily="34" charset="0"/>
                <a:ea typeface="Barlow" pitchFamily="34" charset="-122"/>
                <a:cs typeface="Barlow" pitchFamily="34" charset="-120"/>
              </a:rPr>
              <a:t> with intuitive dropdown filters for Region, City, and Payment Mode, enhancing user interaction.</a:t>
            </a:r>
            <a:endParaRPr lang="en-US" sz="1800" dirty="0"/>
          </a:p>
        </p:txBody>
      </p:sp>
      <p:sp>
        <p:nvSpPr>
          <p:cNvPr id="5" name="Text 2"/>
          <p:cNvSpPr/>
          <p:nvPr/>
        </p:nvSpPr>
        <p:spPr>
          <a:xfrm>
            <a:off x="285750" y="3086101"/>
            <a:ext cx="5509260" cy="1612344"/>
          </a:xfrm>
          <a:prstGeom prst="rect">
            <a:avLst/>
          </a:prstGeom>
          <a:noFill/>
          <a:ln/>
        </p:spPr>
        <p:txBody>
          <a:bodyPr wrap="square" lIns="0" tIns="0" rIns="0" bIns="0" rtlCol="0" anchor="t"/>
          <a:lstStyle/>
          <a:p>
            <a:pPr marL="285750" indent="-285750" algn="l">
              <a:lnSpc>
                <a:spcPts val="2950"/>
              </a:lnSpc>
              <a:buFont typeface="Arial" panose="020B0604020202020204" pitchFamily="34" charset="0"/>
              <a:buChar char="•"/>
            </a:pPr>
            <a:r>
              <a:rPr lang="en-US" sz="1800" dirty="0">
                <a:solidFill>
                  <a:srgbClr val="E0E4E6"/>
                </a:solidFill>
                <a:latin typeface="Barlow" pitchFamily="34" charset="0"/>
                <a:ea typeface="Barlow" pitchFamily="34" charset="-122"/>
                <a:cs typeface="Barlow" pitchFamily="34" charset="-120"/>
              </a:rPr>
              <a:t>It incorporates highly interactive charts, including </a:t>
            </a:r>
            <a:r>
              <a:rPr lang="en-US" sz="1800" b="1" dirty="0">
                <a:solidFill>
                  <a:srgbClr val="E0E4E6"/>
                </a:solidFill>
                <a:latin typeface="Barlow" pitchFamily="34" charset="0"/>
                <a:ea typeface="Barlow" pitchFamily="34" charset="-122"/>
                <a:cs typeface="Barlow" pitchFamily="34" charset="-120"/>
              </a:rPr>
              <a:t>monthly sales and profit trends</a:t>
            </a:r>
            <a:r>
              <a:rPr lang="en-US" sz="1800" dirty="0">
                <a:solidFill>
                  <a:srgbClr val="E0E4E6"/>
                </a:solidFill>
                <a:latin typeface="Barlow" pitchFamily="34" charset="0"/>
                <a:ea typeface="Barlow" pitchFamily="34" charset="-122"/>
                <a:cs typeface="Barlow" pitchFamily="34" charset="-120"/>
              </a:rPr>
              <a:t>, </a:t>
            </a:r>
            <a:r>
              <a:rPr lang="en-US" sz="1800" b="1" dirty="0">
                <a:solidFill>
                  <a:srgbClr val="E0E4E6"/>
                </a:solidFill>
                <a:latin typeface="Barlow" pitchFamily="34" charset="0"/>
                <a:ea typeface="Barlow" pitchFamily="34" charset="-122"/>
                <a:cs typeface="Barlow" pitchFamily="34" charset="-120"/>
              </a:rPr>
              <a:t>top customer analysis</a:t>
            </a:r>
            <a:r>
              <a:rPr lang="en-US" sz="1800" dirty="0">
                <a:solidFill>
                  <a:srgbClr val="E0E4E6"/>
                </a:solidFill>
                <a:latin typeface="Barlow" pitchFamily="34" charset="0"/>
                <a:ea typeface="Barlow" pitchFamily="34" charset="-122"/>
                <a:cs typeface="Barlow" pitchFamily="34" charset="-120"/>
              </a:rPr>
              <a:t>, and </a:t>
            </a:r>
            <a:r>
              <a:rPr lang="en-US" sz="1800" b="1" dirty="0">
                <a:solidFill>
                  <a:srgbClr val="E0E4E6"/>
                </a:solidFill>
                <a:latin typeface="Barlow" pitchFamily="34" charset="0"/>
                <a:ea typeface="Barlow" pitchFamily="34" charset="-122"/>
                <a:cs typeface="Barlow" pitchFamily="34" charset="-120"/>
              </a:rPr>
              <a:t>category performance insights</a:t>
            </a:r>
            <a:r>
              <a:rPr lang="en-US" sz="1800" dirty="0">
                <a:solidFill>
                  <a:srgbClr val="E0E4E6"/>
                </a:solidFill>
                <a:latin typeface="Barlow" pitchFamily="34" charset="0"/>
                <a:ea typeface="Barlow" pitchFamily="34" charset="-122"/>
                <a:cs typeface="Barlow" pitchFamily="34" charset="-120"/>
              </a:rPr>
              <a:t>, allowing for deep data exploration.</a:t>
            </a:r>
            <a:endParaRPr lang="en-US" sz="1800" dirty="0"/>
          </a:p>
        </p:txBody>
      </p:sp>
      <p:sp>
        <p:nvSpPr>
          <p:cNvPr id="6" name="Text 3"/>
          <p:cNvSpPr/>
          <p:nvPr/>
        </p:nvSpPr>
        <p:spPr>
          <a:xfrm>
            <a:off x="285750" y="4774645"/>
            <a:ext cx="5509260" cy="750570"/>
          </a:xfrm>
          <a:prstGeom prst="rect">
            <a:avLst/>
          </a:prstGeom>
          <a:noFill/>
          <a:ln/>
        </p:spPr>
        <p:txBody>
          <a:bodyPr wrap="square" lIns="0" tIns="0" rIns="0" bIns="0" rtlCol="0" anchor="t"/>
          <a:lstStyle/>
          <a:p>
            <a:pPr marL="285750" indent="-285750" algn="l">
              <a:lnSpc>
                <a:spcPts val="2950"/>
              </a:lnSpc>
              <a:buFont typeface="Arial" panose="020B0604020202020204" pitchFamily="34" charset="0"/>
              <a:buChar char="•"/>
            </a:pPr>
            <a:r>
              <a:rPr lang="en-US" sz="1800" b="1" dirty="0">
                <a:solidFill>
                  <a:srgbClr val="E0E4E6"/>
                </a:solidFill>
                <a:latin typeface="Barlow" pitchFamily="34" charset="0"/>
                <a:ea typeface="Barlow" pitchFamily="34" charset="-122"/>
                <a:cs typeface="Barlow" pitchFamily="34" charset="-120"/>
              </a:rPr>
              <a:t>Geo-mapping of sales locations</a:t>
            </a:r>
            <a:r>
              <a:rPr lang="en-US" sz="1800" dirty="0">
                <a:solidFill>
                  <a:srgbClr val="E0E4E6"/>
                </a:solidFill>
                <a:latin typeface="Barlow" pitchFamily="34" charset="0"/>
                <a:ea typeface="Barlow" pitchFamily="34" charset="-122"/>
                <a:cs typeface="Barlow" pitchFamily="34" charset="-120"/>
              </a:rPr>
              <a:t> offers visual regional insights, identifying key markets and distribution patterns.</a:t>
            </a:r>
            <a:endParaRPr lang="en-US" sz="1800" dirty="0"/>
          </a:p>
        </p:txBody>
      </p:sp>
      <p:sp>
        <p:nvSpPr>
          <p:cNvPr id="7" name="Text 4"/>
          <p:cNvSpPr/>
          <p:nvPr/>
        </p:nvSpPr>
        <p:spPr>
          <a:xfrm>
            <a:off x="285750" y="6111479"/>
            <a:ext cx="5509260" cy="807601"/>
          </a:xfrm>
          <a:prstGeom prst="rect">
            <a:avLst/>
          </a:prstGeom>
          <a:noFill/>
          <a:ln/>
        </p:spPr>
        <p:txBody>
          <a:bodyPr wrap="square" lIns="0" tIns="0" rIns="0" bIns="0" rtlCol="0" anchor="t"/>
          <a:lstStyle/>
          <a:p>
            <a:pPr marL="285750" indent="-285750" algn="l">
              <a:lnSpc>
                <a:spcPts val="2950"/>
              </a:lnSpc>
              <a:buFont typeface="Arial" panose="020B0604020202020204" pitchFamily="34" charset="0"/>
              <a:buChar char="•"/>
            </a:pPr>
            <a:r>
              <a:rPr lang="en-US" sz="1800" dirty="0">
                <a:solidFill>
                  <a:srgbClr val="E0E4E6"/>
                </a:solidFill>
                <a:latin typeface="Barlow" pitchFamily="34" charset="0"/>
                <a:ea typeface="Barlow" pitchFamily="34" charset="-122"/>
                <a:cs typeface="Barlow" pitchFamily="34" charset="-120"/>
              </a:rPr>
              <a:t>Advanced </a:t>
            </a:r>
            <a:r>
              <a:rPr lang="en-US" sz="1800" b="1" dirty="0">
                <a:solidFill>
                  <a:srgbClr val="E0E4E6"/>
                </a:solidFill>
                <a:latin typeface="Barlow" pitchFamily="34" charset="0"/>
                <a:ea typeface="Barlow" pitchFamily="34" charset="-122"/>
                <a:cs typeface="Barlow" pitchFamily="34" charset="-120"/>
              </a:rPr>
              <a:t>DAX calculations</a:t>
            </a:r>
            <a:r>
              <a:rPr lang="en-US" sz="1800" dirty="0">
                <a:solidFill>
                  <a:srgbClr val="E0E4E6"/>
                </a:solidFill>
                <a:latin typeface="Barlow" pitchFamily="34" charset="0"/>
                <a:ea typeface="Barlow" pitchFamily="34" charset="-122"/>
                <a:cs typeface="Barlow" pitchFamily="34" charset="-120"/>
              </a:rPr>
              <a:t> power sophisticated KPIs and detailed profitability analysis, providing granular data metrics for informed decisions.</a:t>
            </a:r>
            <a:endParaRPr lang="en-US" sz="1800" dirty="0"/>
          </a:p>
        </p:txBody>
      </p:sp>
      <p:sp>
        <p:nvSpPr>
          <p:cNvPr id="8" name="Rectangle 7">
            <a:extLst>
              <a:ext uri="{FF2B5EF4-FFF2-40B4-BE49-F238E27FC236}">
                <a16:creationId xmlns:a16="http://schemas.microsoft.com/office/drawing/2014/main" id="{640E4191-5D81-4F60-B4BE-85229E0B02C6}"/>
              </a:ext>
            </a:extLst>
          </p:cNvPr>
          <p:cNvSpPr/>
          <p:nvPr/>
        </p:nvSpPr>
        <p:spPr>
          <a:xfrm>
            <a:off x="12790170" y="7760970"/>
            <a:ext cx="1737360" cy="375285"/>
          </a:xfrm>
          <a:prstGeom prst="rect">
            <a:avLst/>
          </a:prstGeom>
          <a:solidFill>
            <a:srgbClr val="070614"/>
          </a:solidFill>
          <a:ln>
            <a:solidFill>
              <a:srgbClr val="0706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B2E3DCD-694C-4628-87D7-2FB5204B96E4}"/>
              </a:ext>
            </a:extLst>
          </p:cNvPr>
          <p:cNvPicPr>
            <a:picLocks noChangeAspect="1"/>
          </p:cNvPicPr>
          <p:nvPr/>
        </p:nvPicPr>
        <p:blipFill>
          <a:blip r:embed="rId3"/>
          <a:stretch>
            <a:fillRect/>
          </a:stretch>
        </p:blipFill>
        <p:spPr>
          <a:xfrm>
            <a:off x="13738861" y="59055"/>
            <a:ext cx="891539" cy="789121"/>
          </a:xfrm>
          <a:prstGeom prst="rect">
            <a:avLst/>
          </a:prstGeom>
        </p:spPr>
      </p:pic>
      <p:pic>
        <p:nvPicPr>
          <p:cNvPr id="10" name="Picture 9">
            <a:extLst>
              <a:ext uri="{FF2B5EF4-FFF2-40B4-BE49-F238E27FC236}">
                <a16:creationId xmlns:a16="http://schemas.microsoft.com/office/drawing/2014/main" id="{F6406379-5BC0-41A8-A64F-2737B8BAEE7F}"/>
              </a:ext>
            </a:extLst>
          </p:cNvPr>
          <p:cNvPicPr>
            <a:picLocks noChangeAspect="1"/>
          </p:cNvPicPr>
          <p:nvPr/>
        </p:nvPicPr>
        <p:blipFill>
          <a:blip r:embed="rId4"/>
          <a:stretch>
            <a:fillRect/>
          </a:stretch>
        </p:blipFill>
        <p:spPr>
          <a:xfrm>
            <a:off x="5929610" y="1052788"/>
            <a:ext cx="8515350" cy="67081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775811"/>
            <a:ext cx="12717780"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Key Insights from Amazon Sales Data (FY2021-23)</a:t>
            </a:r>
            <a:endParaRPr lang="en-US" sz="4300" dirty="0"/>
          </a:p>
        </p:txBody>
      </p:sp>
      <p:sp>
        <p:nvSpPr>
          <p:cNvPr id="3" name="Shape 1"/>
          <p:cNvSpPr/>
          <p:nvPr/>
        </p:nvSpPr>
        <p:spPr>
          <a:xfrm>
            <a:off x="864037" y="1955363"/>
            <a:ext cx="6327696" cy="2625804"/>
          </a:xfrm>
          <a:prstGeom prst="roundRect">
            <a:avLst>
              <a:gd name="adj" fmla="val 14104"/>
            </a:avLst>
          </a:prstGeom>
          <a:solidFill>
            <a:srgbClr val="0A081B">
              <a:alpha val="75000"/>
            </a:srgbClr>
          </a:solidFill>
          <a:ln w="30480">
            <a:solidFill>
              <a:srgbClr val="16FFBB"/>
            </a:solidFill>
            <a:prstDash val="solid"/>
          </a:ln>
        </p:spPr>
      </p:sp>
      <p:sp>
        <p:nvSpPr>
          <p:cNvPr id="4" name="Text 2"/>
          <p:cNvSpPr/>
          <p:nvPr/>
        </p:nvSpPr>
        <p:spPr>
          <a:xfrm>
            <a:off x="1141333" y="2232660"/>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Profit Hotspots</a:t>
            </a:r>
            <a:endParaRPr lang="en-US" sz="2150" dirty="0"/>
          </a:p>
        </p:txBody>
      </p:sp>
      <p:sp>
        <p:nvSpPr>
          <p:cNvPr id="5" name="Text 3"/>
          <p:cNvSpPr/>
          <p:nvPr/>
        </p:nvSpPr>
        <p:spPr>
          <a:xfrm>
            <a:off x="1141333" y="2723674"/>
            <a:ext cx="5773103" cy="1185148"/>
          </a:xfrm>
          <a:prstGeom prst="rect">
            <a:avLst/>
          </a:prstGeom>
          <a:noFill/>
          <a:ln/>
        </p:spPr>
        <p:txBody>
          <a:bodyPr wrap="square" lIns="0" tIns="0" rIns="0" bIns="0" rtlCol="0" anchor="t"/>
          <a:lstStyle/>
          <a:p>
            <a:pPr marL="0" indent="0" algn="l">
              <a:lnSpc>
                <a:spcPts val="3100"/>
              </a:lnSpc>
              <a:buNone/>
            </a:pPr>
            <a:r>
              <a:rPr lang="en-US" sz="1900" b="1" dirty="0">
                <a:solidFill>
                  <a:srgbClr val="E0E4E6"/>
                </a:solidFill>
                <a:latin typeface="Barlow" pitchFamily="34" charset="0"/>
                <a:ea typeface="Barlow" pitchFamily="34" charset="-122"/>
                <a:cs typeface="Barlow" pitchFamily="34" charset="-120"/>
              </a:rPr>
              <a:t>Delhi</a:t>
            </a:r>
            <a:r>
              <a:rPr lang="en-US" sz="1900" dirty="0">
                <a:solidFill>
                  <a:srgbClr val="E0E4E6"/>
                </a:solidFill>
                <a:latin typeface="Barlow" pitchFamily="34" charset="0"/>
                <a:ea typeface="Barlow" pitchFamily="34" charset="-122"/>
                <a:cs typeface="Barlow" pitchFamily="34" charset="-120"/>
              </a:rPr>
              <a:t> and </a:t>
            </a:r>
            <a:r>
              <a:rPr lang="en-US" sz="1900" b="1" dirty="0">
                <a:solidFill>
                  <a:srgbClr val="E0E4E6"/>
                </a:solidFill>
                <a:latin typeface="Barlow" pitchFamily="34" charset="0"/>
                <a:ea typeface="Barlow" pitchFamily="34" charset="-122"/>
                <a:cs typeface="Barlow" pitchFamily="34" charset="-120"/>
              </a:rPr>
              <a:t>Chandigarh</a:t>
            </a:r>
            <a:r>
              <a:rPr lang="en-US" sz="1900" dirty="0">
                <a:solidFill>
                  <a:srgbClr val="E0E4E6"/>
                </a:solidFill>
                <a:latin typeface="Barlow" pitchFamily="34" charset="0"/>
                <a:ea typeface="Barlow" pitchFamily="34" charset="-122"/>
                <a:cs typeface="Barlow" pitchFamily="34" charset="-120"/>
              </a:rPr>
              <a:t> emerged as the top profit-generating cities, indicating strong market presence and consumer demand in these urban centres.</a:t>
            </a:r>
            <a:endParaRPr lang="en-US" sz="1900" dirty="0"/>
          </a:p>
        </p:txBody>
      </p:sp>
      <p:sp>
        <p:nvSpPr>
          <p:cNvPr id="6" name="Shape 4"/>
          <p:cNvSpPr/>
          <p:nvPr/>
        </p:nvSpPr>
        <p:spPr>
          <a:xfrm>
            <a:off x="7438549" y="1955363"/>
            <a:ext cx="6327815" cy="2625804"/>
          </a:xfrm>
          <a:prstGeom prst="roundRect">
            <a:avLst>
              <a:gd name="adj" fmla="val 14104"/>
            </a:avLst>
          </a:prstGeom>
          <a:solidFill>
            <a:srgbClr val="0A081B">
              <a:alpha val="75000"/>
            </a:srgbClr>
          </a:solidFill>
          <a:ln w="30480">
            <a:solidFill>
              <a:srgbClr val="29DDDA"/>
            </a:solidFill>
            <a:prstDash val="solid"/>
          </a:ln>
        </p:spPr>
      </p:sp>
      <p:sp>
        <p:nvSpPr>
          <p:cNvPr id="7" name="Text 5"/>
          <p:cNvSpPr/>
          <p:nvPr/>
        </p:nvSpPr>
        <p:spPr>
          <a:xfrm>
            <a:off x="7715845" y="2232660"/>
            <a:ext cx="3366135"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Preferred Payment Modes</a:t>
            </a:r>
            <a:endParaRPr lang="en-US" sz="2150" dirty="0"/>
          </a:p>
        </p:txBody>
      </p:sp>
      <p:sp>
        <p:nvSpPr>
          <p:cNvPr id="8" name="Text 6"/>
          <p:cNvSpPr/>
          <p:nvPr/>
        </p:nvSpPr>
        <p:spPr>
          <a:xfrm>
            <a:off x="7715845" y="2723674"/>
            <a:ext cx="5773222" cy="1580198"/>
          </a:xfrm>
          <a:prstGeom prst="rect">
            <a:avLst/>
          </a:prstGeom>
          <a:noFill/>
          <a:ln/>
        </p:spPr>
        <p:txBody>
          <a:bodyPr wrap="square" lIns="0" tIns="0" rIns="0" bIns="0" rtlCol="0" anchor="t"/>
          <a:lstStyle/>
          <a:p>
            <a:pPr marL="0" indent="0" algn="l">
              <a:lnSpc>
                <a:spcPts val="3100"/>
              </a:lnSpc>
              <a:buNone/>
            </a:pPr>
            <a:r>
              <a:rPr lang="en-US" sz="1900" b="1" dirty="0">
                <a:solidFill>
                  <a:srgbClr val="E0E4E6"/>
                </a:solidFill>
                <a:latin typeface="Barlow" pitchFamily="34" charset="0"/>
                <a:ea typeface="Barlow" pitchFamily="34" charset="-122"/>
                <a:cs typeface="Barlow" pitchFamily="34" charset="-120"/>
              </a:rPr>
              <a:t>Credit Card</a:t>
            </a:r>
            <a:r>
              <a:rPr lang="en-US" sz="1900" dirty="0">
                <a:solidFill>
                  <a:srgbClr val="E0E4E6"/>
                </a:solidFill>
                <a:latin typeface="Barlow" pitchFamily="34" charset="0"/>
                <a:ea typeface="Barlow" pitchFamily="34" charset="-122"/>
                <a:cs typeface="Barlow" pitchFamily="34" charset="-120"/>
              </a:rPr>
              <a:t> and </a:t>
            </a:r>
            <a:r>
              <a:rPr lang="en-US" sz="1900" b="1" dirty="0">
                <a:solidFill>
                  <a:srgbClr val="E0E4E6"/>
                </a:solidFill>
                <a:latin typeface="Barlow" pitchFamily="34" charset="0"/>
                <a:ea typeface="Barlow" pitchFamily="34" charset="-122"/>
                <a:cs typeface="Barlow" pitchFamily="34" charset="-120"/>
              </a:rPr>
              <a:t>Cash on Delivery</a:t>
            </a:r>
            <a:r>
              <a:rPr lang="en-US" sz="1900" dirty="0">
                <a:solidFill>
                  <a:srgbClr val="E0E4E6"/>
                </a:solidFill>
                <a:latin typeface="Barlow" pitchFamily="34" charset="0"/>
                <a:ea typeface="Barlow" pitchFamily="34" charset="-122"/>
                <a:cs typeface="Barlow" pitchFamily="34" charset="-120"/>
              </a:rPr>
              <a:t> consistently dominated as the most preferred payment methods, reflecting customer preferences and market dynamics.</a:t>
            </a:r>
            <a:endParaRPr lang="en-US" sz="1900" dirty="0"/>
          </a:p>
        </p:txBody>
      </p:sp>
      <p:sp>
        <p:nvSpPr>
          <p:cNvPr id="9" name="Shape 7"/>
          <p:cNvSpPr/>
          <p:nvPr/>
        </p:nvSpPr>
        <p:spPr>
          <a:xfrm>
            <a:off x="864037" y="4827984"/>
            <a:ext cx="6327696" cy="2625804"/>
          </a:xfrm>
          <a:prstGeom prst="roundRect">
            <a:avLst>
              <a:gd name="adj" fmla="val 14104"/>
            </a:avLst>
          </a:prstGeom>
          <a:solidFill>
            <a:srgbClr val="0A081B">
              <a:alpha val="75000"/>
            </a:srgbClr>
          </a:solidFill>
          <a:ln w="30480">
            <a:solidFill>
              <a:srgbClr val="37A7E7"/>
            </a:solidFill>
            <a:prstDash val="solid"/>
          </a:ln>
        </p:spPr>
      </p:sp>
      <p:sp>
        <p:nvSpPr>
          <p:cNvPr id="10" name="Text 8"/>
          <p:cNvSpPr/>
          <p:nvPr/>
        </p:nvSpPr>
        <p:spPr>
          <a:xfrm>
            <a:off x="1141333" y="5105281"/>
            <a:ext cx="2934772"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Top-Selling Categories</a:t>
            </a:r>
            <a:endParaRPr lang="en-US" sz="2150" dirty="0"/>
          </a:p>
        </p:txBody>
      </p:sp>
      <p:sp>
        <p:nvSpPr>
          <p:cNvPr id="11" name="Text 9"/>
          <p:cNvSpPr/>
          <p:nvPr/>
        </p:nvSpPr>
        <p:spPr>
          <a:xfrm>
            <a:off x="1141333" y="5596295"/>
            <a:ext cx="5773103" cy="1185148"/>
          </a:xfrm>
          <a:prstGeom prst="rect">
            <a:avLst/>
          </a:prstGeom>
          <a:noFill/>
          <a:ln/>
        </p:spPr>
        <p:txBody>
          <a:bodyPr wrap="square" lIns="0" tIns="0" rIns="0" bIns="0" rtlCol="0" anchor="t"/>
          <a:lstStyle/>
          <a:p>
            <a:pPr marL="0" indent="0" algn="l">
              <a:lnSpc>
                <a:spcPts val="3100"/>
              </a:lnSpc>
              <a:buNone/>
            </a:pPr>
            <a:r>
              <a:rPr lang="en-US" sz="1900" b="1" dirty="0">
                <a:solidFill>
                  <a:srgbClr val="E0E4E6"/>
                </a:solidFill>
                <a:latin typeface="Barlow" pitchFamily="34" charset="0"/>
                <a:ea typeface="Barlow" pitchFamily="34" charset="-122"/>
                <a:cs typeface="Barlow" pitchFamily="34" charset="-120"/>
              </a:rPr>
              <a:t>Furniture, Kids</a:t>
            </a:r>
            <a:r>
              <a:rPr lang="en-US" sz="1900" dirty="0">
                <a:solidFill>
                  <a:srgbClr val="E0E4E6"/>
                </a:solidFill>
                <a:latin typeface="Barlow" pitchFamily="34" charset="0"/>
                <a:ea typeface="Barlow" pitchFamily="34" charset="-122"/>
                <a:cs typeface="Barlow" pitchFamily="34" charset="-120"/>
              </a:rPr>
              <a:t>, and </a:t>
            </a:r>
            <a:r>
              <a:rPr lang="en-US" sz="1900" b="1" dirty="0">
                <a:solidFill>
                  <a:srgbClr val="E0E4E6"/>
                </a:solidFill>
                <a:latin typeface="Barlow" pitchFamily="34" charset="0"/>
                <a:ea typeface="Barlow" pitchFamily="34" charset="-122"/>
                <a:cs typeface="Barlow" pitchFamily="34" charset="-120"/>
              </a:rPr>
              <a:t>Mobiles</a:t>
            </a:r>
            <a:r>
              <a:rPr lang="en-US" sz="1900" dirty="0">
                <a:solidFill>
                  <a:srgbClr val="E0E4E6"/>
                </a:solidFill>
                <a:latin typeface="Barlow" pitchFamily="34" charset="0"/>
                <a:ea typeface="Barlow" pitchFamily="34" charset="-122"/>
                <a:cs typeface="Barlow" pitchFamily="34" charset="-120"/>
              </a:rPr>
              <a:t> were identified as the highest-selling categories, highlighting popular product segments and potential growth areas.</a:t>
            </a:r>
            <a:endParaRPr lang="en-US" sz="1900" dirty="0"/>
          </a:p>
        </p:txBody>
      </p:sp>
      <p:sp>
        <p:nvSpPr>
          <p:cNvPr id="12" name="Shape 10"/>
          <p:cNvSpPr/>
          <p:nvPr/>
        </p:nvSpPr>
        <p:spPr>
          <a:xfrm>
            <a:off x="7438549" y="4827984"/>
            <a:ext cx="6327815" cy="2625804"/>
          </a:xfrm>
          <a:prstGeom prst="roundRect">
            <a:avLst>
              <a:gd name="adj" fmla="val 14104"/>
            </a:avLst>
          </a:prstGeom>
          <a:solidFill>
            <a:srgbClr val="0A081B">
              <a:alpha val="75000"/>
            </a:srgbClr>
          </a:solidFill>
          <a:ln w="30480">
            <a:solidFill>
              <a:srgbClr val="091231"/>
            </a:solidFill>
            <a:prstDash val="solid"/>
          </a:ln>
        </p:spPr>
      </p:sp>
      <p:sp>
        <p:nvSpPr>
          <p:cNvPr id="13" name="Text 11"/>
          <p:cNvSpPr/>
          <p:nvPr/>
        </p:nvSpPr>
        <p:spPr>
          <a:xfrm>
            <a:off x="7715845" y="5105281"/>
            <a:ext cx="277368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Seasonal Sales Peaks</a:t>
            </a:r>
            <a:endParaRPr lang="en-US" sz="2150" dirty="0"/>
          </a:p>
        </p:txBody>
      </p:sp>
      <p:sp>
        <p:nvSpPr>
          <p:cNvPr id="14" name="Text 12"/>
          <p:cNvSpPr/>
          <p:nvPr/>
        </p:nvSpPr>
        <p:spPr>
          <a:xfrm>
            <a:off x="7715845" y="5596295"/>
            <a:ext cx="5773222" cy="158019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Monthly trends consistently show </a:t>
            </a:r>
            <a:r>
              <a:rPr lang="en-US" sz="1900" b="1" dirty="0">
                <a:solidFill>
                  <a:srgbClr val="E0E4E6"/>
                </a:solidFill>
                <a:latin typeface="Barlow" pitchFamily="34" charset="0"/>
                <a:ea typeface="Barlow" pitchFamily="34" charset="-122"/>
                <a:cs typeface="Barlow" pitchFamily="34" charset="-120"/>
              </a:rPr>
              <a:t>May to July</a:t>
            </a:r>
            <a:r>
              <a:rPr lang="en-US" sz="1900" dirty="0">
                <a:solidFill>
                  <a:srgbClr val="E0E4E6"/>
                </a:solidFill>
                <a:latin typeface="Barlow" pitchFamily="34" charset="0"/>
                <a:ea typeface="Barlow" pitchFamily="34" charset="-122"/>
                <a:cs typeface="Barlow" pitchFamily="34" charset="-120"/>
              </a:rPr>
              <a:t> as peak sales months across all analysed years, suggesting seasonal buying patterns or promotional effectiveness.</a:t>
            </a:r>
            <a:endParaRPr lang="en-US" sz="1900" dirty="0"/>
          </a:p>
        </p:txBody>
      </p:sp>
      <p:sp>
        <p:nvSpPr>
          <p:cNvPr id="15" name="Rectangle 14">
            <a:extLst>
              <a:ext uri="{FF2B5EF4-FFF2-40B4-BE49-F238E27FC236}">
                <a16:creationId xmlns:a16="http://schemas.microsoft.com/office/drawing/2014/main" id="{29942CBE-997C-4275-A27C-E41928D9A9EF}"/>
              </a:ext>
            </a:extLst>
          </p:cNvPr>
          <p:cNvSpPr/>
          <p:nvPr/>
        </p:nvSpPr>
        <p:spPr>
          <a:xfrm>
            <a:off x="12790170" y="7760970"/>
            <a:ext cx="1737360" cy="375285"/>
          </a:xfrm>
          <a:prstGeom prst="rect">
            <a:avLst/>
          </a:prstGeom>
          <a:solidFill>
            <a:srgbClr val="070614"/>
          </a:solidFill>
          <a:ln>
            <a:solidFill>
              <a:srgbClr val="0706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0A2B773-9569-4BD9-AB07-51AC3C187DBE}"/>
              </a:ext>
            </a:extLst>
          </p:cNvPr>
          <p:cNvPicPr>
            <a:picLocks noChangeAspect="1"/>
          </p:cNvPicPr>
          <p:nvPr/>
        </p:nvPicPr>
        <p:blipFill>
          <a:blip r:embed="rId3"/>
          <a:stretch>
            <a:fillRect/>
          </a:stretch>
        </p:blipFill>
        <p:spPr>
          <a:xfrm>
            <a:off x="13738861" y="59055"/>
            <a:ext cx="891539" cy="78912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1"/>
          <p:cNvSpPr/>
          <p:nvPr/>
        </p:nvSpPr>
        <p:spPr>
          <a:xfrm>
            <a:off x="864037" y="2263497"/>
            <a:ext cx="12902327" cy="1580198"/>
          </a:xfrm>
          <a:prstGeom prst="rect">
            <a:avLst/>
          </a:prstGeom>
          <a:noFill/>
          <a:ln/>
        </p:spPr>
        <p:txBody>
          <a:bodyPr wrap="square" lIns="0" tIns="0" rIns="0" bIns="0" rtlCol="0" anchor="t"/>
          <a:lstStyle/>
          <a:p>
            <a:pPr marL="0" indent="0" algn="l">
              <a:lnSpc>
                <a:spcPts val="3100"/>
              </a:lnSpc>
              <a:buNone/>
            </a:pPr>
            <a:endParaRPr lang="en-US" sz="1900" dirty="0"/>
          </a:p>
        </p:txBody>
      </p:sp>
      <p:sp>
        <p:nvSpPr>
          <p:cNvPr id="5" name="Text 3"/>
          <p:cNvSpPr/>
          <p:nvPr/>
        </p:nvSpPr>
        <p:spPr>
          <a:xfrm>
            <a:off x="1666280" y="4201478"/>
            <a:ext cx="5494615" cy="1185148"/>
          </a:xfrm>
          <a:prstGeom prst="rect">
            <a:avLst/>
          </a:prstGeom>
          <a:noFill/>
          <a:ln/>
        </p:spPr>
        <p:txBody>
          <a:bodyPr wrap="square" lIns="0" tIns="0" rIns="0" bIns="0" rtlCol="0" anchor="t"/>
          <a:lstStyle/>
          <a:p>
            <a:pPr marL="0" indent="0" algn="l">
              <a:lnSpc>
                <a:spcPts val="3100"/>
              </a:lnSpc>
              <a:buNone/>
            </a:pPr>
            <a:endParaRPr lang="en-US" sz="1900" dirty="0"/>
          </a:p>
        </p:txBody>
      </p:sp>
      <p:sp>
        <p:nvSpPr>
          <p:cNvPr id="6" name="Shape 4"/>
          <p:cNvSpPr/>
          <p:nvPr/>
        </p:nvSpPr>
        <p:spPr>
          <a:xfrm flipH="1">
            <a:off x="1057275" y="1048051"/>
            <a:ext cx="12207240" cy="3066749"/>
          </a:xfrm>
          <a:prstGeom prst="roundRect">
            <a:avLst>
              <a:gd name="adj" fmla="val 66675"/>
            </a:avLst>
          </a:prstGeom>
          <a:solidFill>
            <a:srgbClr val="0A081B"/>
          </a:solidFill>
          <a:ln w="30480">
            <a:solidFill>
              <a:srgbClr val="29DDDA"/>
            </a:solidFill>
            <a:prstDash val="solid"/>
          </a:ln>
        </p:spPr>
        <p:txBody>
          <a:bodyPr/>
          <a:lstStyle/>
          <a:p>
            <a:endParaRPr lang="en-US" dirty="0"/>
          </a:p>
        </p:txBody>
      </p:sp>
      <p:sp>
        <p:nvSpPr>
          <p:cNvPr id="7" name="Text 5"/>
          <p:cNvSpPr/>
          <p:nvPr/>
        </p:nvSpPr>
        <p:spPr>
          <a:xfrm>
            <a:off x="8271748" y="4201478"/>
            <a:ext cx="5494615" cy="1185148"/>
          </a:xfrm>
          <a:prstGeom prst="rect">
            <a:avLst/>
          </a:prstGeom>
          <a:noFill/>
          <a:ln/>
        </p:spPr>
        <p:txBody>
          <a:bodyPr wrap="square" lIns="0" tIns="0" rIns="0" bIns="0" rtlCol="0" anchor="t"/>
          <a:lstStyle/>
          <a:p>
            <a:pPr marL="0" indent="0" algn="l">
              <a:lnSpc>
                <a:spcPts val="3100"/>
              </a:lnSpc>
              <a:buNone/>
            </a:pPr>
            <a:endParaRPr lang="en-US" sz="1900" dirty="0"/>
          </a:p>
        </p:txBody>
      </p:sp>
      <p:sp>
        <p:nvSpPr>
          <p:cNvPr id="9" name="Text 7"/>
          <p:cNvSpPr/>
          <p:nvPr/>
        </p:nvSpPr>
        <p:spPr>
          <a:xfrm>
            <a:off x="1666280" y="5960507"/>
            <a:ext cx="5494615" cy="1185148"/>
          </a:xfrm>
          <a:prstGeom prst="rect">
            <a:avLst/>
          </a:prstGeom>
          <a:noFill/>
          <a:ln/>
        </p:spPr>
        <p:txBody>
          <a:bodyPr wrap="square" lIns="0" tIns="0" rIns="0" bIns="0" rtlCol="0" anchor="t"/>
          <a:lstStyle/>
          <a:p>
            <a:pPr marL="0" indent="0" algn="l">
              <a:lnSpc>
                <a:spcPts val="3100"/>
              </a:lnSpc>
              <a:buNone/>
            </a:pPr>
            <a:endParaRPr lang="en-US" sz="1900" dirty="0"/>
          </a:p>
        </p:txBody>
      </p:sp>
      <p:sp>
        <p:nvSpPr>
          <p:cNvPr id="11" name="Text 9"/>
          <p:cNvSpPr/>
          <p:nvPr/>
        </p:nvSpPr>
        <p:spPr>
          <a:xfrm>
            <a:off x="8271748" y="5960507"/>
            <a:ext cx="5494615" cy="790099"/>
          </a:xfrm>
          <a:prstGeom prst="rect">
            <a:avLst/>
          </a:prstGeom>
          <a:noFill/>
          <a:ln/>
        </p:spPr>
        <p:txBody>
          <a:bodyPr wrap="square" lIns="0" tIns="0" rIns="0" bIns="0" rtlCol="0" anchor="t"/>
          <a:lstStyle/>
          <a:p>
            <a:pPr marL="0" indent="0" algn="l">
              <a:lnSpc>
                <a:spcPts val="3100"/>
              </a:lnSpc>
              <a:buNone/>
            </a:pPr>
            <a:endParaRPr lang="en-US" sz="1900" dirty="0"/>
          </a:p>
        </p:txBody>
      </p:sp>
      <p:sp>
        <p:nvSpPr>
          <p:cNvPr id="12" name="Rectangle 11">
            <a:extLst>
              <a:ext uri="{FF2B5EF4-FFF2-40B4-BE49-F238E27FC236}">
                <a16:creationId xmlns:a16="http://schemas.microsoft.com/office/drawing/2014/main" id="{B864276A-B5E1-4578-8F0E-6336A9CA4707}"/>
              </a:ext>
            </a:extLst>
          </p:cNvPr>
          <p:cNvSpPr/>
          <p:nvPr/>
        </p:nvSpPr>
        <p:spPr>
          <a:xfrm>
            <a:off x="12790170" y="7760970"/>
            <a:ext cx="1737360" cy="375285"/>
          </a:xfrm>
          <a:prstGeom prst="rect">
            <a:avLst/>
          </a:prstGeom>
          <a:solidFill>
            <a:srgbClr val="070614"/>
          </a:solidFill>
          <a:ln>
            <a:solidFill>
              <a:srgbClr val="0706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1FCAFB8-C6F9-4EB7-80AC-EC1A1D5A54C0}"/>
              </a:ext>
            </a:extLst>
          </p:cNvPr>
          <p:cNvPicPr>
            <a:picLocks noChangeAspect="1"/>
          </p:cNvPicPr>
          <p:nvPr/>
        </p:nvPicPr>
        <p:blipFill>
          <a:blip r:embed="rId3"/>
          <a:stretch>
            <a:fillRect/>
          </a:stretch>
        </p:blipFill>
        <p:spPr>
          <a:xfrm>
            <a:off x="13738861" y="59055"/>
            <a:ext cx="891539" cy="789121"/>
          </a:xfrm>
          <a:prstGeom prst="rect">
            <a:avLst/>
          </a:prstGeom>
        </p:spPr>
      </p:pic>
      <p:sp>
        <p:nvSpPr>
          <p:cNvPr id="14" name="TextBox 13">
            <a:extLst>
              <a:ext uri="{FF2B5EF4-FFF2-40B4-BE49-F238E27FC236}">
                <a16:creationId xmlns:a16="http://schemas.microsoft.com/office/drawing/2014/main" id="{0B8BE706-6BC6-4A6F-B8BC-6D6E91E6C150}"/>
              </a:ext>
            </a:extLst>
          </p:cNvPr>
          <p:cNvSpPr txBox="1"/>
          <p:nvPr/>
        </p:nvSpPr>
        <p:spPr>
          <a:xfrm>
            <a:off x="2632109" y="1853079"/>
            <a:ext cx="10140921" cy="3631763"/>
          </a:xfrm>
          <a:prstGeom prst="rect">
            <a:avLst/>
          </a:prstGeom>
          <a:noFill/>
        </p:spPr>
        <p:txBody>
          <a:bodyPr wrap="square" rtlCol="0">
            <a:spAutoFit/>
          </a:bodyPr>
          <a:lstStyle/>
          <a:p>
            <a:r>
              <a:rPr lang="en-US" sz="11500" dirty="0">
                <a:solidFill>
                  <a:schemeClr val="bg1"/>
                </a:solidFill>
                <a:latin typeface="Arial Black" panose="020B0A04020102020204" pitchFamily="34" charset="0"/>
              </a:rPr>
              <a:t>Thank You</a:t>
            </a:r>
          </a:p>
          <a:p>
            <a:endParaRPr lang="en-US" sz="11500" dirty="0">
              <a:solidFill>
                <a:schemeClr val="bg1"/>
              </a:solidFill>
              <a:latin typeface="Arial Black" panose="020B0A04020102020204" pitchFamily="34" charset="0"/>
            </a:endParaRPr>
          </a:p>
        </p:txBody>
      </p:sp>
      <p:sp>
        <p:nvSpPr>
          <p:cNvPr id="15" name="TextBox 14">
            <a:extLst>
              <a:ext uri="{FF2B5EF4-FFF2-40B4-BE49-F238E27FC236}">
                <a16:creationId xmlns:a16="http://schemas.microsoft.com/office/drawing/2014/main" id="{A1AF5200-A9B4-4CC8-8A21-3DA12FC06BD3}"/>
              </a:ext>
            </a:extLst>
          </p:cNvPr>
          <p:cNvSpPr txBox="1"/>
          <p:nvPr/>
        </p:nvSpPr>
        <p:spPr>
          <a:xfrm>
            <a:off x="1693783" y="5045566"/>
            <a:ext cx="12072581" cy="1354217"/>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Kushal Gupta                                             </a:t>
            </a:r>
            <a:r>
              <a:rPr lang="en-US" sz="3200" dirty="0" err="1">
                <a:solidFill>
                  <a:schemeClr val="bg1"/>
                </a:solidFill>
                <a:latin typeface="Arial" panose="020B0604020202020204" pitchFamily="34" charset="0"/>
                <a:cs typeface="Arial" panose="020B0604020202020204" pitchFamily="34" charset="0"/>
              </a:rPr>
              <a:t>Jigyasa</a:t>
            </a:r>
            <a:r>
              <a:rPr lang="en-US" sz="3200" dirty="0">
                <a:solidFill>
                  <a:schemeClr val="bg1"/>
                </a:solidFill>
                <a:latin typeface="Arial" panose="020B0604020202020204" pitchFamily="34" charset="0"/>
                <a:cs typeface="Arial" panose="020B0604020202020204" pitchFamily="34" charset="0"/>
              </a:rPr>
              <a:t> Gupta Ashutosh Pandey					  Vidhi Garg</a:t>
            </a:r>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TotalTime>
  <Words>494</Words>
  <Application>Microsoft Office PowerPoint</Application>
  <PresentationFormat>Custom</PresentationFormat>
  <Paragraphs>41</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Barlow</vt:lpstr>
      <vt:lpstr>Spline Sans Bold</vt:lpstr>
      <vt:lpstr>Calibri</vt:lpstr>
      <vt:lpstr>Aptos</vt:lpstr>
      <vt:lpstr>Arial</vt:lpstr>
      <vt:lpstr>Arial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kushal gupta</dc:creator>
  <cp:lastModifiedBy>lenovo</cp:lastModifiedBy>
  <cp:revision>8</cp:revision>
  <dcterms:created xsi:type="dcterms:W3CDTF">2025-07-25T20:23:11Z</dcterms:created>
  <dcterms:modified xsi:type="dcterms:W3CDTF">2025-07-26T08:24:57Z</dcterms:modified>
</cp:coreProperties>
</file>